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7" r:id="rId12"/>
    <p:sldId id="317" r:id="rId13"/>
    <p:sldId id="278" r:id="rId14"/>
    <p:sldId id="279" r:id="rId15"/>
    <p:sldId id="280" r:id="rId16"/>
    <p:sldId id="281" r:id="rId17"/>
    <p:sldId id="282" r:id="rId18"/>
    <p:sldId id="315" r:id="rId19"/>
    <p:sldId id="283" r:id="rId20"/>
    <p:sldId id="285" r:id="rId21"/>
    <p:sldId id="284" r:id="rId22"/>
    <p:sldId id="286" r:id="rId23"/>
    <p:sldId id="316" r:id="rId24"/>
    <p:sldId id="287" r:id="rId25"/>
    <p:sldId id="262" r:id="rId26"/>
    <p:sldId id="260" r:id="rId27"/>
    <p:sldId id="288" r:id="rId28"/>
    <p:sldId id="289" r:id="rId29"/>
    <p:sldId id="290" r:id="rId30"/>
    <p:sldId id="291" r:id="rId31"/>
    <p:sldId id="263" r:id="rId32"/>
    <p:sldId id="259" r:id="rId33"/>
    <p:sldId id="293" r:id="rId34"/>
    <p:sldId id="294" r:id="rId35"/>
    <p:sldId id="295" r:id="rId36"/>
    <p:sldId id="296" r:id="rId37"/>
    <p:sldId id="318" r:id="rId38"/>
    <p:sldId id="297" r:id="rId39"/>
    <p:sldId id="298" r:id="rId40"/>
    <p:sldId id="299" r:id="rId41"/>
    <p:sldId id="300" r:id="rId42"/>
    <p:sldId id="264" r:id="rId43"/>
    <p:sldId id="265" r:id="rId44"/>
    <p:sldId id="301" r:id="rId45"/>
    <p:sldId id="302" r:id="rId46"/>
    <p:sldId id="303" r:id="rId47"/>
    <p:sldId id="304" r:id="rId48"/>
    <p:sldId id="305" r:id="rId49"/>
    <p:sldId id="308" r:id="rId50"/>
    <p:sldId id="307" r:id="rId51"/>
    <p:sldId id="266" r:id="rId52"/>
    <p:sldId id="267" r:id="rId53"/>
    <p:sldId id="309" r:id="rId54"/>
    <p:sldId id="310" r:id="rId55"/>
    <p:sldId id="312" r:id="rId56"/>
    <p:sldId id="314" r:id="rId57"/>
    <p:sldId id="313" r:id="rId58"/>
    <p:sldId id="311" r:id="rId59"/>
    <p:sldId id="271" r:id="rId60"/>
    <p:sldId id="26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Econ 645: Week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b="1" dirty="0"/>
                  <a:t>Scenario 1:</a:t>
                </a:r>
                <a:r>
                  <a:rPr lang="en-US" dirty="0"/>
                  <a:t> 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r>
                  <a:rPr lang="en-US" dirty="0"/>
                  <a:t>This would likely pass the instrument exogeneity test</a:t>
                </a:r>
              </a:p>
              <a:p>
                <a:pPr lvl="1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would likely fail the instrument relevance test</a:t>
                </a:r>
              </a:p>
              <a:p>
                <a:pPr lvl="1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Scenario 2:</a:t>
                </a:r>
                <a:r>
                  <a:rPr lang="en-US" dirty="0"/>
                  <a:t> Passing instrument relevance, but failing instrument exogeneity is more likely to be the problem</a:t>
                </a:r>
              </a:p>
              <a:p>
                <a:pPr lvl="1"/>
                <a:r>
                  <a:rPr lang="en-US" dirty="0"/>
                  <a:t>Proxy variable usually make poor instruments. Why?</a:t>
                </a:r>
              </a:p>
              <a:p>
                <a:r>
                  <a:rPr lang="en-US" dirty="0"/>
                  <a:t>Using IQ as an instrument for education will be relevant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it would fail instrument exogeneity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The instrument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needs to work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to impact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>
                <a:blip r:embed="rId2"/>
                <a:stretch>
                  <a:fillRect l="-1086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79DD-6943-3242-3CB8-8AA7F1B0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You have to be creative sometimes with instruments</a:t>
            </a:r>
          </a:p>
          <a:p>
            <a:r>
              <a:rPr lang="en-US" dirty="0"/>
              <a:t>Parent’s education is possible</a:t>
            </a:r>
          </a:p>
          <a:p>
            <a:pPr lvl="1"/>
            <a:r>
              <a:rPr lang="en-US" dirty="0"/>
              <a:t>This will likely be correlated with other unobserved factors</a:t>
            </a:r>
          </a:p>
          <a:p>
            <a:r>
              <a:rPr lang="en-US" dirty="0"/>
              <a:t>Wooldridge mention’s number of siblings but…</a:t>
            </a:r>
          </a:p>
          <a:p>
            <a:pPr lvl="1"/>
            <a:r>
              <a:rPr lang="en-US" dirty="0"/>
              <a:t>What about sex combinations of siblings?</a:t>
            </a:r>
          </a:p>
          <a:p>
            <a:pPr lvl="1"/>
            <a:r>
              <a:rPr lang="en-US" dirty="0"/>
              <a:t>Families that have more kids instead of stopping at two with one boy and one girl?</a:t>
            </a:r>
          </a:p>
          <a:p>
            <a:pPr lvl="1"/>
            <a:r>
              <a:rPr lang="en-US" dirty="0"/>
              <a:t>Investing more into education if randomly have one boy and one girl</a:t>
            </a:r>
          </a:p>
          <a:p>
            <a:r>
              <a:rPr lang="en-US" dirty="0"/>
              <a:t>What about the distance to a four year college?</a:t>
            </a:r>
          </a:p>
          <a:p>
            <a:r>
              <a:rPr lang="en-US" dirty="0"/>
              <a:t>What about distance to September school cutoff for school attendance?</a:t>
            </a:r>
          </a:p>
          <a:p>
            <a:r>
              <a:rPr lang="en-US" dirty="0"/>
              <a:t>What about lottery numbers?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4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 strategy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b="1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</a:t>
                </a:r>
                <a:r>
                  <a:rPr lang="en-US" b="1" dirty="0"/>
                  <a:t>instrument exogeneity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</a:t>
                </a:r>
                <a:r>
                  <a:rPr lang="en-US" b="1" dirty="0"/>
                  <a:t>so larger samples are better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of the IV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gets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D5D-5811-AD1E-9DFB-69498A08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Variables as IVs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C2E-5BF2-BCB5-9D34-23874FA3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binary variables as IV, as well. Angrist and Kruger (1991) want to estimate the returns to education</a:t>
            </a:r>
          </a:p>
          <a:p>
            <a:r>
              <a:rPr lang="en-US" dirty="0"/>
              <a:t>Education is confounded by ability, so they look for an instrument for additional years of education</a:t>
            </a:r>
          </a:p>
          <a:p>
            <a:r>
              <a:rPr lang="en-US" dirty="0"/>
              <a:t>Their IV was simple</a:t>
            </a:r>
          </a:p>
          <a:p>
            <a:r>
              <a:rPr lang="en-US" dirty="0"/>
              <a:t>Were you born after </a:t>
            </a:r>
            <a:br>
              <a:rPr lang="en-US" dirty="0"/>
            </a:br>
            <a:r>
              <a:rPr lang="en-US" dirty="0"/>
              <a:t>or before the cutoff </a:t>
            </a:r>
            <a:br>
              <a:rPr lang="en-US" dirty="0"/>
            </a:br>
            <a:r>
              <a:rPr lang="en-US" dirty="0"/>
              <a:t>for the school year</a:t>
            </a:r>
          </a:p>
          <a:p>
            <a:r>
              <a:rPr lang="en-US" dirty="0"/>
              <a:t>Those before the</a:t>
            </a:r>
            <a:br>
              <a:rPr lang="en-US" dirty="0"/>
            </a:br>
            <a:r>
              <a:rPr lang="en-US" dirty="0"/>
              <a:t>cutoff got more </a:t>
            </a:r>
            <a:br>
              <a:rPr lang="en-US" dirty="0"/>
            </a:br>
            <a:r>
              <a:rPr lang="en-US" dirty="0"/>
              <a:t>schooling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C9ACC-539B-CB1A-9234-EE452A2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37" y="3338649"/>
            <a:ext cx="7772400" cy="29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Instrumental Variables 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will have larger standard errors</a:t>
                </a:r>
              </a:p>
              <a:p>
                <a:r>
                  <a:rPr lang="en-US" b="1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 or weak instrument relevance</a:t>
                </a:r>
              </a:p>
              <a:p>
                <a:pPr lvl="1"/>
                <a:r>
                  <a:rPr lang="en-US" b="1" dirty="0"/>
                  <a:t>The IV estimator becomes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0126-1124-BEEE-31B7-7100B2B0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Rule of Thumb for our first-stage</a:t>
                </a:r>
              </a:p>
              <a:p>
                <a:pPr lvl="1"/>
                <a:r>
                  <a:rPr lang="en-US" dirty="0"/>
                  <a:t>While the instrument relevance assumption says that the coefficient of the instrument cannot be zero, it still may not be a good instrument</a:t>
                </a:r>
              </a:p>
              <a:p>
                <a:pPr lvl="1"/>
                <a:r>
                  <a:rPr lang="en-US" dirty="0"/>
                  <a:t>After we run our first-stage reduced form equation, we can use an F-test to see the relevance of the instrument</a:t>
                </a:r>
              </a:p>
              <a:p>
                <a:pPr lvl="1"/>
                <a:r>
                  <a:rPr lang="en-US" b="1" dirty="0"/>
                  <a:t>An F-stat &gt; 15 is a good rule of thumb for instrument relevance</a:t>
                </a:r>
              </a:p>
              <a:p>
                <a:pPr lvl="1"/>
                <a:r>
                  <a:rPr lang="en-US" dirty="0"/>
                  <a:t>We’ll test this in our Stata examples</a:t>
                </a:r>
              </a:p>
              <a:p>
                <a:r>
                  <a:rPr lang="en-US" dirty="0"/>
                  <a:t>Instrument Relevance does not mean instrument exogeneity</a:t>
                </a:r>
              </a:p>
              <a:p>
                <a:pPr lvl="1"/>
                <a:r>
                  <a:rPr lang="en-US" dirty="0"/>
                  <a:t>Just because our instrument is relevant doesn’t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85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Structural Model </a:t>
                </a:r>
              </a:p>
              <a:p>
                <a:pPr lvl="1"/>
                <a:r>
                  <a:rPr lang="en-US" b="1" dirty="0"/>
                  <a:t>An equation derived from economic theory or economic reasoning – looking at a causal relationship from theory</a:t>
                </a:r>
                <a:endParaRPr lang="bg-BG" b="1" dirty="0"/>
              </a:p>
              <a:p>
                <a:pPr lvl="1"/>
                <a:r>
                  <a:rPr lang="en-US" dirty="0"/>
                  <a:t>Implementing a structural model in econometric analysis may be biased by endogeneity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Reduced Form Model</a:t>
                </a:r>
              </a:p>
              <a:p>
                <a:pPr lvl="1"/>
                <a:r>
                  <a:rPr lang="en-US" b="1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the direct 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already appears in our structural model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Obtain estimators from Method of Moments (First Order Conditions) gets us our IV estimators </a:t>
                </a:r>
              </a:p>
              <a:p>
                <a:pPr lvl="1"/>
                <a:r>
                  <a:rPr lang="en-US" dirty="0"/>
                  <a:t>Method of moments estimators are estimators obtained by using sample analogs of population moments </a:t>
                </a:r>
              </a:p>
              <a:p>
                <a:r>
                  <a:rPr lang="en-US" dirty="0"/>
                  <a:t>We have three unknown parameters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three known equations: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  <a:blipFill>
                <a:blip r:embed="rId2"/>
                <a:stretch>
                  <a:fillRect l="-965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  <a:blipFill>
                <a:blip r:embed="rId2"/>
                <a:stretch>
                  <a:fillRect l="-1043" t="-2046" r="-1275" b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b="1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</a:t>
                </a:r>
              </a:p>
              <a:p>
                <a:pPr lvl="1"/>
                <a:r>
                  <a:rPr lang="en-US" dirty="0"/>
                  <a:t>You may see “orthogonal”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first-stage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called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from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exogenous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want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since it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The first-stage assumptions are </a:t>
                </a:r>
              </a:p>
              <a:p>
                <a:pPr lvl="1"/>
                <a:r>
                  <a:rPr lang="en-US" b="1" dirty="0"/>
                  <a:t>Instrument Relevance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Remember our rule of thumb: F-stat &gt; 15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  <a:blipFill>
                <a:blip r:embed="rId2"/>
                <a:stretch>
                  <a:fillRect l="-833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obtain the 2SLS estimator in two stages</a:t>
                </a:r>
              </a:p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version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2SLS estimator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Key: 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Regression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homoskedasticity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0FCD-09E3-3830-D010-66E790D1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7BA54-8279-BBBE-3F54-6D8C44AE1B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in Parameters</a:t>
                </a:r>
              </a:p>
              <a:p>
                <a:r>
                  <a:rPr lang="en-US" dirty="0"/>
                  <a:t>Random Sampling</a:t>
                </a:r>
              </a:p>
              <a:p>
                <a:r>
                  <a:rPr lang="en-US" dirty="0"/>
                  <a:t>No Perfect Multicollinearity</a:t>
                </a:r>
              </a:p>
              <a:p>
                <a:r>
                  <a:rPr lang="en-US" dirty="0"/>
                  <a:t>Rank Condition</a:t>
                </a:r>
              </a:p>
              <a:p>
                <a:pPr lvl="1"/>
                <a:r>
                  <a:rPr lang="en-US" dirty="0"/>
                  <a:t>We need at least as many excluded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there are endogenous </a:t>
                </a:r>
                <a:r>
                  <a:rPr lang="en-US"/>
                  <a:t>explanatory variables </a:t>
                </a:r>
                <a:endParaRPr lang="en-US" dirty="0"/>
              </a:p>
              <a:p>
                <a:pPr lvl="1"/>
                <a:r>
                  <a:rPr lang="en-US" dirty="0"/>
                  <a:t>We need instrument relevance for the excluded exogenous variables </a:t>
                </a:r>
              </a:p>
              <a:p>
                <a:r>
                  <a:rPr lang="en-US" dirty="0"/>
                  <a:t>Exogenous Instrumental Variables (Instrument Exogeneity)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7BA54-8279-BBBE-3F54-6D8C44AE1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51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b="1" dirty="0"/>
              <a:t>Key: 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b="1" dirty="0"/>
                  <a:t>(Key) Rank Condition: We need at least as many excluded explanatory variables as there are included endogenous variables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</a:t>
                </a:r>
                <a:r>
                  <a:rPr lang="en-US" b="1" dirty="0"/>
                  <a:t>first stage not second stage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 due to attenuation bias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need instrument relevance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instrument exogeneity for </a:t>
                </a:r>
                <a:r>
                  <a:rPr lang="en-US" b="1" dirty="0"/>
                  <a:t>both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Key: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</a:t>
            </a:r>
            <a:r>
              <a:rPr lang="en-US" b="1" dirty="0"/>
              <a:t>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alternative that works when IQ does not satisfy assumptions to estimate ability</a:t>
                </a:r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b="1" dirty="0"/>
                  <a:t>We can use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as an IV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OLS is more efficient than 2SLS, so we may want to test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1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potentially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the structural error term</a:t>
                </a:r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  <a:blipFill>
                <a:blip r:embed="rId2"/>
                <a:stretch>
                  <a:fillRect l="-965" t="-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practically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r>
                  <a:rPr lang="en-US" dirty="0"/>
                  <a:t>Another reason to use a sensitivity analysis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exogenous (assuming homoskedasticity holds)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subset?\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  <a:r>
                  <a:rPr lang="en-US" b="1" dirty="0"/>
                  <a:t>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Instrumental Variable</a:t>
                </a:r>
              </a:p>
              <a:p>
                <a:pPr lvl="1"/>
                <a:r>
                  <a:rPr lang="en-US" b="1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 and is either unobserved, not measured, or not included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at least two assumptions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cannot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65659</TotalTime>
  <Words>4646</Words>
  <Application>Microsoft Macintosh PowerPoint</Application>
  <PresentationFormat>Widescreen</PresentationFormat>
  <Paragraphs>486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Econ 645: Week 2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Binary Variables as IVs Example</vt:lpstr>
      <vt:lpstr>Instrumental Variable Example</vt:lpstr>
      <vt:lpstr>Instrumental Variable Example</vt:lpstr>
      <vt:lpstr>Properties of IV with a Poor Instrument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Assumptions of the 2SLS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Samuel Rowe</cp:lastModifiedBy>
  <cp:revision>78</cp:revision>
  <dcterms:created xsi:type="dcterms:W3CDTF">2023-07-24T20:27:11Z</dcterms:created>
  <dcterms:modified xsi:type="dcterms:W3CDTF">2024-09-03T23:37:24Z</dcterms:modified>
</cp:coreProperties>
</file>